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73" r:id="rId4"/>
  </p:sldMasterIdLst>
  <p:notesMasterIdLst>
    <p:notesMasterId r:id="rId21"/>
  </p:notesMasterIdLst>
  <p:sldIdLst>
    <p:sldId id="257" r:id="rId5"/>
    <p:sldId id="258" r:id="rId6"/>
    <p:sldId id="272" r:id="rId7"/>
    <p:sldId id="266" r:id="rId8"/>
    <p:sldId id="273" r:id="rId9"/>
    <p:sldId id="259" r:id="rId10"/>
    <p:sldId id="274" r:id="rId11"/>
    <p:sldId id="260" r:id="rId12"/>
    <p:sldId id="269" r:id="rId13"/>
    <p:sldId id="267" r:id="rId14"/>
    <p:sldId id="270" r:id="rId15"/>
    <p:sldId id="271" r:id="rId16"/>
    <p:sldId id="268" r:id="rId17"/>
    <p:sldId id="262" r:id="rId18"/>
    <p:sldId id="275" r:id="rId19"/>
    <p:sldId id="277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D408"/>
    <a:srgbClr val="00F000"/>
    <a:srgbClr val="00DC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71"/>
    <p:restoredTop sz="94652"/>
  </p:normalViewPr>
  <p:slideViewPr>
    <p:cSldViewPr snapToGrid="0">
      <p:cViewPr varScale="1">
        <p:scale>
          <a:sx n="109" d="100"/>
          <a:sy n="109" d="100"/>
        </p:scale>
        <p:origin x="2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2D77B-C1B1-7A46-8BD9-75EDA8E9F59B}" type="datetimeFigureOut">
              <a:rPr lang="fr-FR" smtClean="0"/>
              <a:t>02/01/2026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85ED92-4FC9-854A-A7AB-7EB2C4FDD0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9996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ED92-4FC9-854A-A7AB-7EB2C4FDD020}" type="slidenum">
              <a:rPr lang="fr-FR" smtClean="0"/>
              <a:t>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8895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8A7F6-F616-5CA7-ADE5-E86C1DA02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2858302-C0C9-1FC0-D773-F214F72578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08B8C37-F283-AAFD-B01A-1986959537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E8B28F6-3F4F-1366-0BB7-176CA8CF8A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ED92-4FC9-854A-A7AB-7EB2C4FDD020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539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E6FA3-455C-7E4F-9495-CFBD20C5224D}" type="datetime1">
              <a:rPr lang="fr-CH" smtClean="0"/>
              <a:t>02.01.26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90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0831-B94A-0942-817B-54B170C5A64E}" type="datetime1">
              <a:rPr lang="fr-CH" smtClean="0"/>
              <a:t>02.01.26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90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E8F91-9370-1B40-B775-A079E586F537}" type="datetime1">
              <a:rPr lang="fr-CH" smtClean="0"/>
              <a:t>02.01.26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997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94D82-26E2-2743-9B70-D5E81F5B00BA}" type="datetime1">
              <a:rPr lang="fr-CH" smtClean="0"/>
              <a:t>02.01.26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580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F8B36-C37A-654D-A59C-3A7B4EE641D5}" type="datetime1">
              <a:rPr lang="fr-CH" smtClean="0"/>
              <a:t>02.01.26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666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B2F92-4990-254A-BF38-4C52BBA795EE}" type="datetime1">
              <a:rPr lang="fr-CH" smtClean="0"/>
              <a:t>02.01.26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09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69EF-DAF8-A342-9A9F-70F9C853D9BB}" type="datetime1">
              <a:rPr lang="fr-CH" smtClean="0"/>
              <a:t>02.01.26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64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293F3-76BE-954D-AA52-07B97882F5C7}" type="datetime1">
              <a:rPr lang="fr-CH" smtClean="0"/>
              <a:t>02.01.26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68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2660B-FF7E-B243-8DA8-DA7EAF85146F}" type="datetime1">
              <a:rPr lang="fr-CH" smtClean="0"/>
              <a:t>02.01.26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75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A1EFC-B3D2-6E48-AEF7-0D7C2E7A9427}" type="datetime1">
              <a:rPr lang="fr-CH" smtClean="0"/>
              <a:t>02.01.26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521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006D-ACDC-DB42-B450-9C4438288CD9}" type="datetime1">
              <a:rPr lang="fr-CH" smtClean="0"/>
              <a:t>02.01.26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08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9C0003F0-B74D-574F-8C4E-274B4C1370BD}" type="datetime1">
              <a:rPr lang="fr-CH" smtClean="0"/>
              <a:t>02.01.26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Slide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837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ergysim.recommendertool.ch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ergysim.recommendertool.ch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F1B9E8-2B3A-B606-6ABA-EE5599009C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51000"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987F775-6CDB-55AB-97DE-803B4997E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b="0" noProof="0" dirty="0">
                <a:latin typeface="Phosphate Solid" panose="02000506050000020004" pitchFamily="2" charset="77"/>
                <a:cs typeface="Phosphate Solid" panose="02000506050000020004" pitchFamily="2" charset="77"/>
              </a:rPr>
              <a:t>Energy simulation t</a:t>
            </a:r>
            <a:r>
              <a:rPr lang="en-US" sz="6000" b="0" noProof="0" dirty="0">
                <a:latin typeface="Phosphate Inline" panose="02000506050000020004" pitchFamily="2" charset="77"/>
                <a:cs typeface="Phosphate Inline" panose="02000506050000020004" pitchFamily="2" charset="77"/>
              </a:rPr>
              <a:t>oo</a:t>
            </a:r>
            <a:r>
              <a:rPr lang="en-US" sz="6000" b="0" noProof="0" dirty="0">
                <a:latin typeface="Phosphate Solid" panose="02000506050000020004" pitchFamily="2" charset="77"/>
                <a:cs typeface="Phosphate Solid" panose="02000506050000020004" pitchFamily="2" charset="77"/>
              </a:rPr>
              <a:t>l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4811C22-DF24-E21B-59E9-D0B6D5A71C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noProof="0" dirty="0">
                <a:latin typeface="Phosphate Solid" panose="02000506050000020004" pitchFamily="2" charset="77"/>
                <a:cs typeface="Phosphate Solid" panose="02000506050000020004" pitchFamily="2" charset="77"/>
              </a:rPr>
              <a:t>Gilles Butikofer</a:t>
            </a:r>
          </a:p>
          <a:p>
            <a:r>
              <a:rPr lang="en-US" sz="1600" noProof="0" dirty="0">
                <a:latin typeface="Phosphate Solid" panose="02000506050000020004" pitchFamily="2" charset="77"/>
                <a:cs typeface="Phosphate Solid" panose="02000506050000020004" pitchFamily="2" charset="77"/>
              </a:rPr>
              <a:t>15.12.2025</a:t>
            </a:r>
          </a:p>
          <a:p>
            <a:r>
              <a:rPr lang="en-US" sz="1600" noProof="0" dirty="0">
                <a:latin typeface="Phosphate Solid" panose="02000506050000020004" pitchFamily="2" charset="77"/>
                <a:cs typeface="Phosphate Solid" panose="02000506050000020004" pitchFamily="2" charset="77"/>
              </a:rPr>
              <a:t>HSLU T&amp;A, </a:t>
            </a:r>
            <a:r>
              <a:rPr lang="en-US" sz="1600" noProof="0" dirty="0" err="1">
                <a:latin typeface="Phosphate Solid" panose="02000506050000020004" pitchFamily="2" charset="77"/>
                <a:cs typeface="Phosphate Solid" panose="02000506050000020004" pitchFamily="2" charset="77"/>
              </a:rPr>
              <a:t>Horw</a:t>
            </a:r>
            <a:r>
              <a:rPr lang="en-US" sz="1600" noProof="0" dirty="0">
                <a:latin typeface="Phosphate Solid" panose="02000506050000020004" pitchFamily="2" charset="77"/>
                <a:cs typeface="Phosphate Solid" panose="02000506050000020004" pitchFamily="2" charset="77"/>
              </a:rPr>
              <a:t>​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B6F3C4-D61B-AF65-FD2E-47DC21973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286032"/>
            <a:ext cx="2432893" cy="37496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CCA1204-7D18-B6A0-1078-83972153E2F8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38677" y="6286032"/>
            <a:ext cx="850922" cy="52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54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CE7209-DA87-D3E6-636C-47344B945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Structure blanche">
            <a:extLst>
              <a:ext uri="{FF2B5EF4-FFF2-40B4-BE49-F238E27FC236}">
                <a16:creationId xmlns:a16="http://schemas.microsoft.com/office/drawing/2014/main" id="{ECE18602-D9E8-7C90-3ECE-1E8D521304F0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85204BE-26C0-58ED-000C-6B0BEE5AC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Time series mode</a:t>
            </a:r>
            <a:endParaRPr lang="en-US" noProof="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A778C27-32CA-0CA7-8250-A4EFB42D70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41587" y="2229538"/>
            <a:ext cx="9108825" cy="4497357"/>
          </a:xfrm>
          <a:prstGeom prst="rect">
            <a:avLst/>
          </a:prstGeom>
          <a:ln>
            <a:noFill/>
          </a:ln>
          <a:effectLst>
            <a:outerShdw blurRad="56638" dist="6642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FBE23B0-3A79-356D-1D28-A4D70EF6ACC7}"/>
              </a:ext>
            </a:extLst>
          </p:cNvPr>
          <p:cNvSpPr txBox="1">
            <a:spLocks/>
          </p:cNvSpPr>
          <p:nvPr/>
        </p:nvSpPr>
        <p:spPr>
          <a:xfrm>
            <a:off x="612648" y="1419765"/>
            <a:ext cx="10653579" cy="1025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noProof="0" dirty="0"/>
              <a:t>Example output of the thermal demand coverage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6611F341-7815-280F-203A-1FDBC4BC2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40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067CF-95DB-4897-F1DD-D745C6FF4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Structure blanche">
            <a:extLst>
              <a:ext uri="{FF2B5EF4-FFF2-40B4-BE49-F238E27FC236}">
                <a16:creationId xmlns:a16="http://schemas.microsoft.com/office/drawing/2014/main" id="{DAAF4A9E-1256-4038-362F-8A33D65BC205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066E76B-5EB4-7D96-BC99-4D857D4A3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Time series mode</a:t>
            </a:r>
            <a:endParaRPr lang="en-US" noProof="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BA4C1C2-42B3-DAC2-B90C-562275E85B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0626" y="2741469"/>
            <a:ext cx="5457800" cy="3002790"/>
          </a:xfrm>
          <a:prstGeom prst="rect">
            <a:avLst/>
          </a:prstGeom>
          <a:ln>
            <a:noFill/>
          </a:ln>
          <a:effectLst>
            <a:outerShdw blurRad="56638" dist="6642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295F1F7-8B51-0545-86E7-9A3C37569CCC}"/>
              </a:ext>
            </a:extLst>
          </p:cNvPr>
          <p:cNvSpPr txBox="1">
            <a:spLocks/>
          </p:cNvSpPr>
          <p:nvPr/>
        </p:nvSpPr>
        <p:spPr>
          <a:xfrm>
            <a:off x="612648" y="1426740"/>
            <a:ext cx="10653579" cy="1025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noProof="0" dirty="0"/>
              <a:t>Example output of the cost panel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5734A44-604C-ECF6-F2C5-0CA50E10660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852" b="20143"/>
          <a:stretch>
            <a:fillRect/>
          </a:stretch>
        </p:blipFill>
        <p:spPr>
          <a:xfrm>
            <a:off x="6271313" y="2228499"/>
            <a:ext cx="5457800" cy="1831853"/>
          </a:xfrm>
          <a:prstGeom prst="rect">
            <a:avLst/>
          </a:prstGeom>
          <a:ln>
            <a:noFill/>
          </a:ln>
          <a:effectLst>
            <a:outerShdw blurRad="56638" dist="6642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1883E12-B397-D2A2-D82B-5BA2677D364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2012" b="16982"/>
          <a:stretch>
            <a:fillRect/>
          </a:stretch>
        </p:blipFill>
        <p:spPr>
          <a:xfrm>
            <a:off x="6271313" y="4456998"/>
            <a:ext cx="5457800" cy="1831853"/>
          </a:xfrm>
          <a:prstGeom prst="rect">
            <a:avLst/>
          </a:prstGeom>
          <a:ln>
            <a:noFill/>
          </a:ln>
          <a:effectLst>
            <a:outerShdw blurRad="56638" dist="6642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8268074-9500-CD20-774C-7FAFB95D6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876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6EE10-DB9E-DAA1-1633-A7970E7F1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Structure blanche">
            <a:extLst>
              <a:ext uri="{FF2B5EF4-FFF2-40B4-BE49-F238E27FC236}">
                <a16:creationId xmlns:a16="http://schemas.microsoft.com/office/drawing/2014/main" id="{916EA6BC-58CD-9890-F85A-44457DC723C3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10AAA24-B6BB-CBD8-F5EF-8D962030D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Time series mode</a:t>
            </a:r>
            <a:endParaRPr lang="en-US" noProof="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48FC35C-9380-B1FC-637D-2953037972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08855" y="2229538"/>
            <a:ext cx="8174290" cy="4497357"/>
          </a:xfrm>
          <a:prstGeom prst="rect">
            <a:avLst/>
          </a:prstGeom>
          <a:ln>
            <a:noFill/>
          </a:ln>
          <a:effectLst>
            <a:outerShdw blurRad="56638" dist="6642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66574FE4-AD4B-7469-4C96-52464C1893F2}"/>
              </a:ext>
            </a:extLst>
          </p:cNvPr>
          <p:cNvSpPr txBox="1">
            <a:spLocks/>
          </p:cNvSpPr>
          <p:nvPr/>
        </p:nvSpPr>
        <p:spPr>
          <a:xfrm>
            <a:off x="612647" y="1423227"/>
            <a:ext cx="10653579" cy="1025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noProof="0" dirty="0"/>
              <a:t>Example output of the CO</a:t>
            </a:r>
            <a:r>
              <a:rPr lang="en-US" baseline="-25000" noProof="0" dirty="0"/>
              <a:t>2</a:t>
            </a:r>
            <a:r>
              <a:rPr lang="en-US" noProof="0" dirty="0"/>
              <a:t> emission panel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92CF02-55E7-CA5F-F3F4-F1C065D39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37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6031D6-5025-5164-4F94-145A36834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Structure blanche">
            <a:extLst>
              <a:ext uri="{FF2B5EF4-FFF2-40B4-BE49-F238E27FC236}">
                <a16:creationId xmlns:a16="http://schemas.microsoft.com/office/drawing/2014/main" id="{ED377CEC-3708-A176-1A5D-71B6222ABCD9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BDD3AE5-1FED-5CB4-2382-455E2C50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Time series mode</a:t>
            </a:r>
            <a:endParaRPr lang="en-US" noProof="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DD7ECA1-49B8-6872-1D69-B5E5313EB2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08" b="-114"/>
          <a:stretch>
            <a:fillRect/>
          </a:stretch>
        </p:blipFill>
        <p:spPr>
          <a:xfrm>
            <a:off x="1491216" y="2308485"/>
            <a:ext cx="9209567" cy="4354643"/>
          </a:xfrm>
          <a:prstGeom prst="rect">
            <a:avLst/>
          </a:prstGeom>
          <a:ln>
            <a:noFill/>
          </a:ln>
          <a:effectLst>
            <a:outerShdw blurRad="56638" dist="6642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BE539AE8-39B6-20E9-665D-67FBD1806E80}"/>
              </a:ext>
            </a:extLst>
          </p:cNvPr>
          <p:cNvSpPr txBox="1">
            <a:spLocks/>
          </p:cNvSpPr>
          <p:nvPr/>
        </p:nvSpPr>
        <p:spPr>
          <a:xfrm>
            <a:off x="612647" y="1434450"/>
            <a:ext cx="10653579" cy="1025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noProof="0" dirty="0"/>
              <a:t>And many more …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833E28E2-B451-109A-D4AF-A37652F72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626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62A7F-EEEF-288B-0DA9-AB0A5DA10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Structure blanche">
            <a:extLst>
              <a:ext uri="{FF2B5EF4-FFF2-40B4-BE49-F238E27FC236}">
                <a16:creationId xmlns:a16="http://schemas.microsoft.com/office/drawing/2014/main" id="{91901D94-7C5E-0EA9-7E99-448527577BE7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15891FB-D217-E3FE-663F-D4F19B074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How to use it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43E727-50DC-8AE9-D33B-8796EF5C0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br>
              <a:rPr lang="en-US" noProof="0" dirty="0"/>
            </a:br>
            <a:endParaRPr lang="en-US" noProof="0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EBD9A5AC-B7CA-EAB7-63FD-FCE8CD191282}"/>
              </a:ext>
            </a:extLst>
          </p:cNvPr>
          <p:cNvSpPr txBox="1">
            <a:spLocks/>
          </p:cNvSpPr>
          <p:nvPr/>
        </p:nvSpPr>
        <p:spPr>
          <a:xfrm>
            <a:off x="612646" y="1860437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b="1" i="1" noProof="0" dirty="0"/>
              <a:t>Available at </a:t>
            </a:r>
            <a:r>
              <a:rPr lang="en-US" noProof="0" dirty="0"/>
              <a:t>: </a:t>
            </a:r>
            <a:r>
              <a:rPr lang="en-US" noProof="0" dirty="0">
                <a:hlinkClick r:id="rId3"/>
              </a:rPr>
              <a:t>https://energysim.recommendertool.ch</a:t>
            </a:r>
            <a:r>
              <a:rPr lang="en-US" noProof="0" dirty="0"/>
              <a:t> </a:t>
            </a:r>
          </a:p>
          <a:p>
            <a:pPr marL="0" indent="0">
              <a:buNone/>
            </a:pPr>
            <a:r>
              <a:rPr lang="en-US" noProof="0" dirty="0"/>
              <a:t>Or via the QR code</a:t>
            </a:r>
          </a:p>
          <a:p>
            <a:pPr marL="0" indent="0">
              <a:buNone/>
            </a:pPr>
            <a:r>
              <a:rPr lang="en-US" noProof="0" dirty="0"/>
              <a:t>On computer (and </a:t>
            </a:r>
            <a:r>
              <a:rPr lang="en-US" dirty="0"/>
              <a:t>m</a:t>
            </a:r>
            <a:r>
              <a:rPr lang="en-US" noProof="0" dirty="0" err="1"/>
              <a:t>obile</a:t>
            </a:r>
            <a:r>
              <a:rPr lang="en-US" noProof="0" dirty="0"/>
              <a:t>) (would recommend a larger screen)</a:t>
            </a:r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b="1" i="1" noProof="0" dirty="0"/>
              <a:t>Code on GitHub</a:t>
            </a:r>
            <a:r>
              <a:rPr lang="en-US" b="1" i="1" dirty="0"/>
              <a:t> </a:t>
            </a:r>
            <a:r>
              <a:rPr lang="en-US" i="1" dirty="0"/>
              <a:t>[hidden link]</a:t>
            </a:r>
            <a:br>
              <a:rPr lang="en-US" noProof="0" dirty="0"/>
            </a:br>
            <a:endParaRPr lang="en-US" noProof="0" dirty="0"/>
          </a:p>
        </p:txBody>
      </p:sp>
      <p:pic>
        <p:nvPicPr>
          <p:cNvPr id="5" name="Image 4" descr="Une image contenant motif, pixel, conception&#10;&#10;Le contenu généré par l’IA peut être incorrect.">
            <a:extLst>
              <a:ext uri="{FF2B5EF4-FFF2-40B4-BE49-F238E27FC236}">
                <a16:creationId xmlns:a16="http://schemas.microsoft.com/office/drawing/2014/main" id="{B074D9CE-91B9-315C-B30E-CB0D0F81DA7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959513" y="213650"/>
            <a:ext cx="2970756" cy="3003764"/>
          </a:xfrm>
          <a:prstGeom prst="rect">
            <a:avLst/>
          </a:prstGeom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4423AA-E50D-C707-9D05-D0F2D9EEA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857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6FC3BD-9040-B020-BC8A-9135796E0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Structure blanche">
            <a:extLst>
              <a:ext uri="{FF2B5EF4-FFF2-40B4-BE49-F238E27FC236}">
                <a16:creationId xmlns:a16="http://schemas.microsoft.com/office/drawing/2014/main" id="{02F125E1-5548-6330-ACB7-5438863BE751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D42E12D-CF4D-DCB0-CE0F-B1E7AFA18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Data source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0E5E4F-9A2E-8018-C5BF-91CDE1C68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Cost data is using python code from Somesh reading </a:t>
            </a:r>
            <a:r>
              <a:rPr lang="en-US" noProof="0" dirty="0" err="1"/>
              <a:t>CDB_Catalogue.xlsx</a:t>
            </a:r>
            <a:endParaRPr lang="en-US" noProof="0" dirty="0"/>
          </a:p>
          <a:p>
            <a:r>
              <a:rPr lang="en-US" noProof="0" dirty="0"/>
              <a:t>Electrical demand is a general profile is from the DEM (single or multi family home)</a:t>
            </a:r>
          </a:p>
          <a:p>
            <a:r>
              <a:rPr lang="en-US" noProof="0" dirty="0"/>
              <a:t>Thermal demand profile is based on the outdoor temperature (HDD)</a:t>
            </a:r>
          </a:p>
          <a:p>
            <a:r>
              <a:rPr lang="en-US" noProof="0" dirty="0"/>
              <a:t>DHW demand is a daily profile (SIA 385/2:2025)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949154-1046-21C9-97B7-6C3ADD7B6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26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A1384-BDFE-62A1-2341-1D5E51D6E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ABE9DE-B9EE-475E-930E-EEAFC5998E0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51000"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04021EF-CFAF-B1E9-5B06-99514B471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2" y="1381160"/>
            <a:ext cx="7588155" cy="4095680"/>
          </a:xfrm>
        </p:spPr>
        <p:txBody>
          <a:bodyPr anchor="ctr">
            <a:normAutofit/>
          </a:bodyPr>
          <a:lstStyle/>
          <a:p>
            <a:r>
              <a:rPr lang="en-US" sz="8800" b="0" noProof="0" dirty="0">
                <a:solidFill>
                  <a:schemeClr val="bg2">
                    <a:lumMod val="10000"/>
                  </a:schemeClr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MERCI 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1590A6F-1C5B-B0B6-B8E5-311623CBD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286032"/>
            <a:ext cx="2432893" cy="37496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395015D-FB5C-62F3-397E-267A1462B99B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38677" y="6286032"/>
            <a:ext cx="850922" cy="52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659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ructure blanche">
            <a:extLst>
              <a:ext uri="{FF2B5EF4-FFF2-40B4-BE49-F238E27FC236}">
                <a16:creationId xmlns:a16="http://schemas.microsoft.com/office/drawing/2014/main" id="{E12E937B-63BC-5B18-EE37-CFB3B1B23F4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C8F180C-46C6-5C56-37D0-EECF63FBC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Concept of the tool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C6A3829-A0A4-5258-8783-D985B417C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noProof="0" dirty="0"/>
              <a:t>Web based tool accessible via a </a:t>
            </a:r>
            <a:r>
              <a:rPr lang="en-US" sz="2400" noProof="0" dirty="0">
                <a:hlinkClick r:id="rId3"/>
              </a:rPr>
              <a:t>link</a:t>
            </a:r>
            <a:endParaRPr lang="en-US" sz="2400" noProof="0" dirty="0"/>
          </a:p>
          <a:p>
            <a:pPr marL="0" indent="0">
              <a:buNone/>
            </a:pPr>
            <a:r>
              <a:rPr lang="en-US" sz="2400" noProof="0" dirty="0"/>
              <a:t>Coded with python, using Streamlit library for the front end</a:t>
            </a:r>
          </a:p>
          <a:p>
            <a:pPr marL="0" indent="0">
              <a:buNone/>
            </a:pPr>
            <a:r>
              <a:rPr lang="en-US" sz="2400" noProof="0" dirty="0"/>
              <a:t>Is hosted on </a:t>
            </a:r>
            <a:r>
              <a:rPr lang="en-US" sz="2400" dirty="0"/>
              <a:t>the main</a:t>
            </a:r>
            <a:r>
              <a:rPr lang="en-US" sz="2400" noProof="0" dirty="0"/>
              <a:t> workstation, like the recommender tool</a:t>
            </a:r>
          </a:p>
          <a:p>
            <a:pPr marL="0" indent="0">
              <a:buNone/>
            </a:pPr>
            <a:endParaRPr lang="en-US" sz="2400" noProof="0" dirty="0"/>
          </a:p>
          <a:p>
            <a:pPr marL="0" indent="0">
              <a:buNone/>
            </a:pPr>
            <a:endParaRPr lang="en-US" sz="2400" noProof="0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34EECD6-F6C3-B8DF-8904-D6EF3F1E6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281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05FB6E-99B7-7EA5-145C-532F22672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ructure blanche">
            <a:extLst>
              <a:ext uri="{FF2B5EF4-FFF2-40B4-BE49-F238E27FC236}">
                <a16:creationId xmlns:a16="http://schemas.microsoft.com/office/drawing/2014/main" id="{0AF4F961-787A-CFE0-89F2-2C420062D1AC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6986C36-376C-32B9-58FF-FD4C743D8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Concept of the tool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801E69-0F5A-FF52-3D19-087191654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i="1" noProof="0" dirty="0"/>
              <a:t>Heat map mode</a:t>
            </a:r>
            <a:endParaRPr lang="en-US" sz="2400" b="1" noProof="0" dirty="0"/>
          </a:p>
          <a:p>
            <a:r>
              <a:rPr lang="en-US" b="1" noProof="0" dirty="0"/>
              <a:t>Understand and compare </a:t>
            </a:r>
            <a:r>
              <a:rPr lang="en-US" noProof="0" dirty="0"/>
              <a:t>solar production depending on panels orientation </a:t>
            </a:r>
          </a:p>
          <a:p>
            <a:endParaRPr lang="en-US" noProof="0" dirty="0"/>
          </a:p>
          <a:p>
            <a:pPr marL="0" indent="0">
              <a:buNone/>
            </a:pPr>
            <a:r>
              <a:rPr lang="en-US" sz="2400" b="1" i="1" noProof="0" dirty="0"/>
              <a:t>Time series mode</a:t>
            </a:r>
            <a:endParaRPr lang="en-US" sz="2400" noProof="0" dirty="0"/>
          </a:p>
          <a:p>
            <a:r>
              <a:rPr lang="en-US" b="1" noProof="0" dirty="0"/>
              <a:t>Performs an energy balance </a:t>
            </a:r>
            <a:r>
              <a:rPr lang="en-US" noProof="0" dirty="0"/>
              <a:t>and shows the </a:t>
            </a:r>
            <a:r>
              <a:rPr lang="en-US" noProof="0" dirty="0" err="1"/>
              <a:t>behaviour</a:t>
            </a:r>
            <a:r>
              <a:rPr lang="en-US" noProof="0" dirty="0"/>
              <a:t> of key building energy components, such as energy use, costs, and CO₂ emissions over time.</a:t>
            </a:r>
          </a:p>
          <a:p>
            <a:pPr lvl="1"/>
            <a:r>
              <a:rPr lang="en-US" noProof="0" dirty="0"/>
              <a:t>User defines demands and technologies for electricity &amp; heating at home</a:t>
            </a:r>
            <a:br>
              <a:rPr lang="en-US" noProof="0" dirty="0"/>
            </a:br>
            <a:br>
              <a:rPr lang="en-US" noProof="0" dirty="0"/>
            </a:br>
            <a:endParaRPr lang="en-US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4B42674-011E-F91C-311B-1B447E5D0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319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4F6E8A-E8DE-8F9C-68B3-11D51C5E1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Structure blanche">
            <a:extLst>
              <a:ext uri="{FF2B5EF4-FFF2-40B4-BE49-F238E27FC236}">
                <a16:creationId xmlns:a16="http://schemas.microsoft.com/office/drawing/2014/main" id="{72E4A911-9BCA-4FDA-86C0-6CF2DF537F89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FE1B459-3C42-3E4C-0F80-F8BFCC67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But for who ? </a:t>
            </a:r>
          </a:p>
        </p:txBody>
      </p:sp>
      <p:pic>
        <p:nvPicPr>
          <p:cNvPr id="6" name="Espace réservé du contenu 5" descr="Une image contenant dessin humoristique, clipart, dessin, illustration&#10;&#10;Le contenu généré par l’IA peut être incorrect.">
            <a:extLst>
              <a:ext uri="{FF2B5EF4-FFF2-40B4-BE49-F238E27FC236}">
                <a16:creationId xmlns:a16="http://schemas.microsoft.com/office/drawing/2014/main" id="{05EBE693-2C83-5F6A-C382-134343D7F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3313" y="1716088"/>
            <a:ext cx="4592637" cy="4592637"/>
          </a:xfr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800D8118-04E8-AA7C-DA54-070DD92F7508}"/>
              </a:ext>
            </a:extLst>
          </p:cNvPr>
          <p:cNvSpPr txBox="1"/>
          <p:nvPr/>
        </p:nvSpPr>
        <p:spPr>
          <a:xfrm>
            <a:off x="3643313" y="6372447"/>
            <a:ext cx="459263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noProof="0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sz="600" noProof="0" dirty="0" err="1">
                <a:solidFill>
                  <a:schemeClr val="bg1">
                    <a:lumMod val="75000"/>
                  </a:schemeClr>
                </a:solidFill>
              </a:rPr>
              <a:t>www.vecteezy.com</a:t>
            </a:r>
            <a:r>
              <a:rPr lang="en-US" sz="600" noProof="0" dirty="0">
                <a:solidFill>
                  <a:schemeClr val="bg1">
                    <a:lumMod val="75000"/>
                  </a:schemeClr>
                </a:solidFill>
              </a:rPr>
              <a:t>/vector-art/5430007-boy-students-making-choices-vector-illustration-free-download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4E7BD8DE-B4DE-86F4-C70B-1238BFDED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51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C88CE-C505-6EA6-00E0-353D7972F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Structure blanche">
            <a:extLst>
              <a:ext uri="{FF2B5EF4-FFF2-40B4-BE49-F238E27FC236}">
                <a16:creationId xmlns:a16="http://schemas.microsoft.com/office/drawing/2014/main" id="{4F5A3268-A35D-93D4-5FB9-423F88BF3781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9C18D53-2C1C-4E03-0B5B-F99E9A4CC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But for who ? 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09BB79C-FDD7-0CC2-6A8F-AA085C0AD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noProof="0" dirty="0"/>
              <a:t>For anyone thinking about investing in one of these technologies in a building </a:t>
            </a:r>
          </a:p>
          <a:p>
            <a:r>
              <a:rPr lang="en-US" sz="2400" noProof="0" dirty="0"/>
              <a:t>PV </a:t>
            </a:r>
          </a:p>
          <a:p>
            <a:r>
              <a:rPr lang="en-US" sz="2400" noProof="0" dirty="0"/>
              <a:t>Battery </a:t>
            </a:r>
          </a:p>
          <a:p>
            <a:r>
              <a:rPr lang="en-US" sz="2400" noProof="0" dirty="0"/>
              <a:t>Heat </a:t>
            </a:r>
            <a:r>
              <a:rPr lang="en-US" sz="2400" noProof="0" dirty="0" err="1"/>
              <a:t>pu</a:t>
            </a:r>
            <a:r>
              <a:rPr lang="en-US" sz="2400" dirty="0" err="1"/>
              <a:t>mp</a:t>
            </a:r>
            <a:endParaRPr lang="en-US" sz="2400" dirty="0"/>
          </a:p>
          <a:p>
            <a:r>
              <a:rPr lang="en-US" sz="2400" noProof="0" dirty="0"/>
              <a:t>Fuel based heater</a:t>
            </a:r>
          </a:p>
          <a:p>
            <a:r>
              <a:rPr lang="en-US" sz="2400" dirty="0"/>
              <a:t>TES</a:t>
            </a:r>
          </a:p>
          <a:p>
            <a:r>
              <a:rPr lang="en-US" sz="2400" noProof="0" dirty="0"/>
              <a:t>Solar thermal collectors</a:t>
            </a:r>
          </a:p>
          <a:p>
            <a:endParaRPr lang="en-US" sz="2400" noProof="0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5077E4E-20D9-EA77-A33F-4FD1133D3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95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D897A2-BAEB-E60D-DBF0-B3E166E9D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ructure blanche">
            <a:extLst>
              <a:ext uri="{FF2B5EF4-FFF2-40B4-BE49-F238E27FC236}">
                <a16:creationId xmlns:a16="http://schemas.microsoft.com/office/drawing/2014/main" id="{A22F6939-8CA3-F54A-F06B-960CB0FF828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6D00BFE-7D00-C065-CD3B-18D284056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211" y="2862871"/>
            <a:ext cx="10653578" cy="1132258"/>
          </a:xfrm>
        </p:spPr>
        <p:txBody>
          <a:bodyPr>
            <a:normAutofit/>
          </a:bodyPr>
          <a:lstStyle/>
          <a:p>
            <a:pPr algn="ctr"/>
            <a:r>
              <a:rPr lang="en-US" sz="4400" noProof="0" dirty="0"/>
              <a:t>Example of outputs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5D1944E-1F8D-429B-ABE7-D098B3233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14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E5D48A-F138-BC6E-4DF1-9AABF362D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ructure blanche">
            <a:extLst>
              <a:ext uri="{FF2B5EF4-FFF2-40B4-BE49-F238E27FC236}">
                <a16:creationId xmlns:a16="http://schemas.microsoft.com/office/drawing/2014/main" id="{2EB61B4C-866A-0252-2DC7-2C833124665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833954-3602-7DDB-5987-1F717C53B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Heat map mode</a:t>
            </a:r>
            <a:endParaRPr lang="en-US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3F2B27-8B5F-6318-0F66-1B74534ED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/>
              <a:t>Sweeps through all possible orientations and plots a heat map of each yearly production value.</a:t>
            </a:r>
            <a:br>
              <a:rPr lang="en-US" noProof="0" dirty="0"/>
            </a:br>
            <a:br>
              <a:rPr lang="en-US" noProof="0" dirty="0"/>
            </a:br>
            <a:endParaRPr lang="en-US" noProof="0" dirty="0"/>
          </a:p>
        </p:txBody>
      </p:sp>
      <p:pic>
        <p:nvPicPr>
          <p:cNvPr id="6" name="Picture 2" descr="0">
            <a:extLst>
              <a:ext uri="{FF2B5EF4-FFF2-40B4-BE49-F238E27FC236}">
                <a16:creationId xmlns:a16="http://schemas.microsoft.com/office/drawing/2014/main" id="{8D23ADE1-89C6-51AE-E3B1-F96546123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0724" y="2338593"/>
            <a:ext cx="5534362" cy="4494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0">
            <a:extLst>
              <a:ext uri="{FF2B5EF4-FFF2-40B4-BE49-F238E27FC236}">
                <a16:creationId xmlns:a16="http://schemas.microsoft.com/office/drawing/2014/main" id="{403CA13A-A753-62D9-971B-C70F906770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29" y="2398567"/>
            <a:ext cx="5765307" cy="4494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2DC92C-3215-B7A9-72AD-734F566AF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56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8B82C-2156-B68E-A488-2A92C4C81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Structure blanche">
            <a:extLst>
              <a:ext uri="{FF2B5EF4-FFF2-40B4-BE49-F238E27FC236}">
                <a16:creationId xmlns:a16="http://schemas.microsoft.com/office/drawing/2014/main" id="{FAE306FA-954F-8840-0FCC-4F02A6274C80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310E88C-17BD-6FA0-4188-88044807B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Time series mode</a:t>
            </a:r>
            <a:endParaRPr lang="en-US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915517-C6E6-43A5-A54D-E2B799B44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i="1" noProof="0" dirty="0"/>
              <a:t>Time series mode</a:t>
            </a:r>
            <a:r>
              <a:rPr lang="en-US" noProof="0" dirty="0"/>
              <a:t>: Performs an energy balance and shows the </a:t>
            </a:r>
            <a:r>
              <a:rPr lang="en-US" noProof="0" dirty="0" err="1"/>
              <a:t>behaviour</a:t>
            </a:r>
            <a:r>
              <a:rPr lang="en-US" noProof="0" dirty="0"/>
              <a:t> of key building energy components, such as energy use, costs, and CO₂ emissions over time.</a:t>
            </a:r>
            <a:br>
              <a:rPr lang="en-US" noProof="0" dirty="0"/>
            </a:br>
            <a:endParaRPr lang="en-US" noProof="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489C63F-4753-F903-E523-1F56C240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216" y="2741469"/>
            <a:ext cx="9209567" cy="3985426"/>
          </a:xfrm>
          <a:prstGeom prst="rect">
            <a:avLst/>
          </a:prstGeom>
          <a:ln>
            <a:noFill/>
          </a:ln>
          <a:effectLst>
            <a:outerShdw blurRad="56638" dist="6642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D906163-68C3-B735-5429-9F269F434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07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4D3F6-B19F-A0E4-6420-14A0E9C90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Structure blanche">
            <a:extLst>
              <a:ext uri="{FF2B5EF4-FFF2-40B4-BE49-F238E27FC236}">
                <a16:creationId xmlns:a16="http://schemas.microsoft.com/office/drawing/2014/main" id="{2C8FB445-2DFE-BD52-3BD7-B8937AE24BD4}"/>
              </a:ext>
            </a:extLst>
          </p:cNvPr>
          <p:cNvPicPr/>
          <p:nvPr/>
        </p:nvPicPr>
        <p:blipFill>
          <a:blip r:embed="rId2">
            <a:alphaModFix amt="51000"/>
          </a:blip>
          <a:srcRect t="599" r="616" b="2411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5EA6EF0-44FB-B662-AA58-39F4CC50B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Time series mode</a:t>
            </a:r>
            <a:endParaRPr lang="en-US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B1442B-1F43-BDE4-7310-0CA407FA9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421764"/>
            <a:ext cx="10653579" cy="1025937"/>
          </a:xfrm>
        </p:spPr>
        <p:txBody>
          <a:bodyPr/>
          <a:lstStyle/>
          <a:p>
            <a:pPr marL="0" indent="0">
              <a:buNone/>
            </a:pPr>
            <a:r>
              <a:rPr lang="en-US" noProof="0" dirty="0"/>
              <a:t>Example output of the electrical demand coverage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00362D2-A3C8-92C7-3E36-2F84896F09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16888" y="2229538"/>
            <a:ext cx="8820497" cy="4497357"/>
          </a:xfrm>
          <a:prstGeom prst="rect">
            <a:avLst/>
          </a:prstGeom>
          <a:ln>
            <a:noFill/>
          </a:ln>
          <a:effectLst>
            <a:outerShdw blurRad="56638" dist="6642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80466AF-4BB6-D2FB-1724-8B72A372B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674533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56FDFCB57D0948B915F9BF5E819397" ma:contentTypeVersion="22" ma:contentTypeDescription="Crée un document." ma:contentTypeScope="" ma:versionID="8fc8407a5fe257d97af24c604066eaf1">
  <xsd:schema xmlns:xsd="http://www.w3.org/2001/XMLSchema" xmlns:xs="http://www.w3.org/2001/XMLSchema" xmlns:p="http://schemas.microsoft.com/office/2006/metadata/properties" xmlns:ns2="9a7d57e2-a6f6-4353-bdc3-995d0b2e54a4" xmlns:ns3="bd5c1ef4-a5a8-4f60-b734-518beb01c7b7" targetNamespace="http://schemas.microsoft.com/office/2006/metadata/properties" ma:root="true" ma:fieldsID="c8fb8b5f830f12c803857a68757c02f8" ns2:_="" ns3:_="">
    <xsd:import namespace="9a7d57e2-a6f6-4353-bdc3-995d0b2e54a4"/>
    <xsd:import namespace="bd5c1ef4-a5a8-4f60-b734-518beb01c7b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Speaker" minOccurs="0"/>
                <xsd:element ref="ns2:Datum" minOccurs="0"/>
                <xsd:element ref="ns2:_Flow_SignoffStatus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7d57e2-a6f6-4353-bdc3-995d0b2e54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Speaker" ma:index="18" nillable="true" ma:displayName="Speaker" ma:format="Dropdown" ma:list="UserInfo" ma:SharePointGroup="0" ma:internalName="Speaker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atum" ma:index="19" nillable="true" ma:displayName="Datum" ma:default="2021-01-02T00:00:00Z" ma:format="DateOnly" ma:internalName="Datum">
      <xsd:simpleType>
        <xsd:restriction base="dms:DateTime"/>
      </xsd:simpleType>
    </xsd:element>
    <xsd:element name="_Flow_SignoffStatus" ma:index="20" nillable="true" ma:displayName="Status Unterschrift" ma:internalName="Status_x0020_Unterschrift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4" nillable="true" ma:taxonomy="true" ma:internalName="lcf76f155ced4ddcb4097134ff3c332f" ma:taxonomyFieldName="MediaServiceImageTags" ma:displayName="Balises d’images" ma:readOnly="false" ma:fieldId="{5cf76f15-5ced-4ddc-b409-7134ff3c332f}" ma:taxonomyMulti="true" ma:sspId="9a48e02a-304b-44db-a51f-647cba8d1c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8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5c1ef4-a5a8-4f60-b734-518beb01c7b7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8c5dfd34-6cc8-4139-8954-d3e7e36d7eca}" ma:internalName="TaxCatchAll" ma:showField="CatchAllData" ma:web="bd5c1ef4-a5a8-4f60-b734-518beb01c7b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9a7d57e2-a6f6-4353-bdc3-995d0b2e54a4" xsi:nil="true"/>
    <Speaker xmlns="9a7d57e2-a6f6-4353-bdc3-995d0b2e54a4">
      <UserInfo>
        <DisplayName/>
        <AccountId xsi:nil="true"/>
        <AccountType/>
      </UserInfo>
    </Speaker>
    <lcf76f155ced4ddcb4097134ff3c332f xmlns="9a7d57e2-a6f6-4353-bdc3-995d0b2e54a4">
      <Terms xmlns="http://schemas.microsoft.com/office/infopath/2007/PartnerControls"/>
    </lcf76f155ced4ddcb4097134ff3c332f>
    <Datum xmlns="9a7d57e2-a6f6-4353-bdc3-995d0b2e54a4">2021-01-02T00:00:00+00:00</Datum>
    <TaxCatchAll xmlns="bd5c1ef4-a5a8-4f60-b734-518beb01c7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7694E33-A765-40C1-B5D3-E5CAAD7CA7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a7d57e2-a6f6-4353-bdc3-995d0b2e54a4"/>
    <ds:schemaRef ds:uri="bd5c1ef4-a5a8-4f60-b734-518beb01c7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1D78F5A-8D0B-47C0-AEED-72904D3208AC}">
  <ds:schemaRefs>
    <ds:schemaRef ds:uri="bd5c1ef4-a5a8-4f60-b734-518beb01c7b7"/>
    <ds:schemaRef ds:uri="http://purl.org/dc/dcmitype/"/>
    <ds:schemaRef ds:uri="http://schemas.microsoft.com/office/2006/documentManagement/types"/>
    <ds:schemaRef ds:uri="9a7d57e2-a6f6-4353-bdc3-995d0b2e54a4"/>
    <ds:schemaRef ds:uri="http://www.w3.org/XML/1998/namespace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A129DA6-06DE-4735-A9DE-BAC6C989C7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13128</TotalTime>
  <Words>367</Words>
  <Application>Microsoft Macintosh PowerPoint</Application>
  <PresentationFormat>Grand écran</PresentationFormat>
  <Paragraphs>70</Paragraphs>
  <Slides>16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Aptos</vt:lpstr>
      <vt:lpstr>Arial</vt:lpstr>
      <vt:lpstr>Neue Haas Grotesk Text Pro</vt:lpstr>
      <vt:lpstr>Phosphate Inline</vt:lpstr>
      <vt:lpstr>Phosphate Solid</vt:lpstr>
      <vt:lpstr>VanillaVTI</vt:lpstr>
      <vt:lpstr>Energy simulation tool </vt:lpstr>
      <vt:lpstr>Concept of the tool</vt:lpstr>
      <vt:lpstr>Concept of the tool</vt:lpstr>
      <vt:lpstr>But for who ? </vt:lpstr>
      <vt:lpstr>But for who ? </vt:lpstr>
      <vt:lpstr>Example of outputs</vt:lpstr>
      <vt:lpstr>Heat map mode</vt:lpstr>
      <vt:lpstr>Time series mode</vt:lpstr>
      <vt:lpstr>Time series mode</vt:lpstr>
      <vt:lpstr>Time series mode</vt:lpstr>
      <vt:lpstr>Time series mode</vt:lpstr>
      <vt:lpstr>Time series mode</vt:lpstr>
      <vt:lpstr>Time series mode</vt:lpstr>
      <vt:lpstr>How to use it </vt:lpstr>
      <vt:lpstr>Data source</vt:lpstr>
      <vt:lpstr>MERCI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Butikofer Gilles HSLU T&amp;A</dc:creator>
  <cp:lastModifiedBy>Butikofer Gilles HSLU T&amp;A</cp:lastModifiedBy>
  <cp:revision>3</cp:revision>
  <dcterms:created xsi:type="dcterms:W3CDTF">2025-06-13T09:24:55Z</dcterms:created>
  <dcterms:modified xsi:type="dcterms:W3CDTF">2026-01-02T16:56:55Z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b0afbd-3cf7-4707-aee4-8dc9d855de29_Enabled">
    <vt:lpwstr>true</vt:lpwstr>
  </property>
  <property fmtid="{D5CDD505-2E9C-101B-9397-08002B2CF9AE}" pid="3" name="MSIP_Label_e8b0afbd-3cf7-4707-aee4-8dc9d855de29_SetDate">
    <vt:lpwstr>2025-06-13T09:58:05Z</vt:lpwstr>
  </property>
  <property fmtid="{D5CDD505-2E9C-101B-9397-08002B2CF9AE}" pid="4" name="MSIP_Label_e8b0afbd-3cf7-4707-aee4-8dc9d855de29_Method">
    <vt:lpwstr>Standard</vt:lpwstr>
  </property>
  <property fmtid="{D5CDD505-2E9C-101B-9397-08002B2CF9AE}" pid="5" name="MSIP_Label_e8b0afbd-3cf7-4707-aee4-8dc9d855de29_Name">
    <vt:lpwstr>intern</vt:lpwstr>
  </property>
  <property fmtid="{D5CDD505-2E9C-101B-9397-08002B2CF9AE}" pid="6" name="MSIP_Label_e8b0afbd-3cf7-4707-aee4-8dc9d855de29_SiteId">
    <vt:lpwstr>75a34008-d7d1-4924-8e78-31fea86f6e68</vt:lpwstr>
  </property>
  <property fmtid="{D5CDD505-2E9C-101B-9397-08002B2CF9AE}" pid="7" name="MSIP_Label_e8b0afbd-3cf7-4707-aee4-8dc9d855de29_ActionId">
    <vt:lpwstr>c5ea7645-259f-4ff3-b9f0-fe147c1a6446</vt:lpwstr>
  </property>
  <property fmtid="{D5CDD505-2E9C-101B-9397-08002B2CF9AE}" pid="8" name="MSIP_Label_e8b0afbd-3cf7-4707-aee4-8dc9d855de29_ContentBits">
    <vt:lpwstr>0</vt:lpwstr>
  </property>
  <property fmtid="{D5CDD505-2E9C-101B-9397-08002B2CF9AE}" pid="9" name="MSIP_Label_e8b0afbd-3cf7-4707-aee4-8dc9d855de29_Tag">
    <vt:lpwstr>50, 3, 0, 1</vt:lpwstr>
  </property>
  <property fmtid="{D5CDD505-2E9C-101B-9397-08002B2CF9AE}" pid="10" name="ContentTypeId">
    <vt:lpwstr>0x010100E756FDFCB57D0948B915F9BF5E819397</vt:lpwstr>
  </property>
  <property fmtid="{D5CDD505-2E9C-101B-9397-08002B2CF9AE}" pid="11" name="MediaServiceImageTags">
    <vt:lpwstr/>
  </property>
</Properties>
</file>

<file path=docProps/thumbnail.jpeg>
</file>